
<file path=[Content_Types].xml><?xml version="1.0" encoding="utf-8"?>
<Types xmlns="http://schemas.openxmlformats.org/package/2006/content-types">
  <Default Extension="1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8" r:id="rId5"/>
    <p:sldId id="289" r:id="rId6"/>
    <p:sldId id="291" r:id="rId7"/>
    <p:sldId id="290" r:id="rId8"/>
    <p:sldId id="296" r:id="rId9"/>
    <p:sldId id="292" r:id="rId10"/>
    <p:sldId id="273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9" d="100"/>
          <a:sy n="109" d="100"/>
        </p:scale>
        <p:origin x="576" y="-26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49330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39738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eople-at-terminal-during-daytime-airport-terminal-fly-aviation-wallpaper-wfgli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www.linkedin.com/in/anthony-ofordum/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pxhere.com/en/photo/65860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49330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airlin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380346/aerial-view-business-data-analysis-graph" TargetMode="External"/><Relationship Id="rId2" Type="http://schemas.openxmlformats.org/officeDocument/2006/relationships/image" Target="../media/image5.1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sight-data-visualisation-digital-290429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sight-data-visualisation-digital-290429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53" y="1550988"/>
            <a:ext cx="5052767" cy="2387600"/>
          </a:xfrm>
        </p:spPr>
        <p:txBody>
          <a:bodyPr/>
          <a:lstStyle/>
          <a:p>
            <a:r>
              <a:rPr lang="en-CA" sz="2400" b="1" dirty="0"/>
              <a:t>Airline Customer Booking Analysis</a:t>
            </a:r>
            <a:endParaRPr lang="en-US" sz="2400" b="1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153" y="4057095"/>
            <a:ext cx="4814721" cy="1080513"/>
          </a:xfrm>
        </p:spPr>
        <p:txBody>
          <a:bodyPr/>
          <a:lstStyle/>
          <a:p>
            <a:r>
              <a:rPr lang="en-US" dirty="0"/>
              <a:t>A comprehensive analysis of booking behavior and recommendations to improve booking completion rates.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  <p:pic>
        <p:nvPicPr>
          <p:cNvPr id="5" name="Picture Placeholder 4" descr="Plane flying in front of an empty airport lounge">
            <a:extLst>
              <a:ext uri="{FF2B5EF4-FFF2-40B4-BE49-F238E27FC236}">
                <a16:creationId xmlns:a16="http://schemas.microsoft.com/office/drawing/2014/main" id="{BC7EF46C-4DEF-CA4E-301F-BCAB32174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685" r="12685"/>
          <a:stretch>
            <a:fillRect/>
          </a:stretch>
        </p:blipFill>
        <p:spPr>
          <a:xfrm>
            <a:off x="0" y="0"/>
            <a:ext cx="6636470" cy="6858000"/>
          </a:xfr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9835DF18-A9D4-9D10-C473-431160CE0668}"/>
              </a:ext>
            </a:extLst>
          </p:cNvPr>
          <p:cNvSpPr txBox="1">
            <a:spLocks/>
          </p:cNvSpPr>
          <p:nvPr/>
        </p:nvSpPr>
        <p:spPr>
          <a:xfrm>
            <a:off x="8851770" y="5223486"/>
            <a:ext cx="2573518" cy="433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Anthony Ofordum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31278" y="5077310"/>
            <a:ext cx="7028915" cy="1279040"/>
          </a:xfrm>
        </p:spPr>
        <p:txBody>
          <a:bodyPr/>
          <a:lstStyle/>
          <a:p>
            <a:pPr algn="l"/>
            <a:r>
              <a:rPr lang="en-US" sz="1200" b="1" dirty="0"/>
              <a:t>Longer stays</a:t>
            </a:r>
            <a:r>
              <a:rPr lang="en-US" sz="1200" dirty="0"/>
              <a:t> (more than 1 year) show a </a:t>
            </a:r>
            <a:r>
              <a:rPr lang="en-US" sz="1200" b="1" dirty="0"/>
              <a:t>26%</a:t>
            </a:r>
            <a:r>
              <a:rPr lang="en-US" sz="1200" dirty="0"/>
              <a:t> completion rate, while </a:t>
            </a:r>
            <a:r>
              <a:rPr lang="en-US" sz="1200" b="1" dirty="0"/>
              <a:t>shorter stays</a:t>
            </a:r>
            <a:r>
              <a:rPr lang="en-US" sz="1200" dirty="0"/>
              <a:t> (1 week or less) maintain a solid </a:t>
            </a:r>
            <a:r>
              <a:rPr lang="en-US" sz="1200" b="1" dirty="0"/>
              <a:t>19%</a:t>
            </a:r>
            <a:r>
              <a:rPr lang="en-US" sz="1200" dirty="0"/>
              <a:t>, indicating that promoting </a:t>
            </a:r>
            <a:r>
              <a:rPr lang="en-US" sz="1200" b="1" dirty="0"/>
              <a:t>extended stay packages</a:t>
            </a:r>
            <a:r>
              <a:rPr lang="en-US" sz="1200" dirty="0"/>
              <a:t> and short-trip deals could effectively boost both segments.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graph showing the amount of blue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C330EBF-8C7D-BE42-1B20-1456735F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653934"/>
            <a:ext cx="7151716" cy="43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6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31278" y="5077310"/>
            <a:ext cx="7028915" cy="1279040"/>
          </a:xfrm>
        </p:spPr>
        <p:txBody>
          <a:bodyPr/>
          <a:lstStyle/>
          <a:p>
            <a:pPr algn="l"/>
            <a:r>
              <a:rPr lang="en-US" sz="1100" b="1" dirty="0"/>
              <a:t>Internet bookings</a:t>
            </a:r>
            <a:r>
              <a:rPr lang="en-US" sz="1100" dirty="0"/>
              <a:t> account for </a:t>
            </a:r>
            <a:r>
              <a:rPr lang="en-US" sz="1100" b="1" dirty="0"/>
              <a:t>91.86%</a:t>
            </a:r>
            <a:r>
              <a:rPr lang="en-US" sz="1100" dirty="0"/>
              <a:t> of completed bookings, while </a:t>
            </a:r>
            <a:r>
              <a:rPr lang="en-US" sz="1100" b="1" dirty="0"/>
              <a:t>Mobile</a:t>
            </a:r>
            <a:r>
              <a:rPr lang="en-US" sz="1100" dirty="0"/>
              <a:t> trails at </a:t>
            </a:r>
            <a:r>
              <a:rPr lang="en-US" sz="1100" b="1" dirty="0"/>
              <a:t>8.14%</a:t>
            </a:r>
            <a:r>
              <a:rPr lang="en-US" sz="1100" dirty="0"/>
              <a:t>, suggesting that </a:t>
            </a:r>
            <a:r>
              <a:rPr lang="en-US" sz="1100" b="1" dirty="0"/>
              <a:t>improving the mobile experience</a:t>
            </a:r>
            <a:r>
              <a:rPr lang="en-US" sz="1100" dirty="0"/>
              <a:t> could help capture more mobile customers.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blue circle with text&#10;&#10;Description automatically generated">
            <a:extLst>
              <a:ext uri="{FF2B5EF4-FFF2-40B4-BE49-F238E27FC236}">
                <a16:creationId xmlns:a16="http://schemas.microsoft.com/office/drawing/2014/main" id="{A7859A9A-5B33-77C7-B24A-437FFEF3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78" y="880217"/>
            <a:ext cx="6396528" cy="41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8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31278" y="5077310"/>
            <a:ext cx="7028915" cy="1279040"/>
          </a:xfrm>
        </p:spPr>
        <p:txBody>
          <a:bodyPr/>
          <a:lstStyle/>
          <a:p>
            <a:pPr algn="l"/>
            <a:r>
              <a:rPr lang="en-US" sz="1100" b="1" dirty="0"/>
              <a:t>Morning flights</a:t>
            </a:r>
            <a:r>
              <a:rPr lang="en-US" sz="1100" dirty="0"/>
              <a:t> (6:00 AM to 11:59 AM) see the highest booking volume, while </a:t>
            </a:r>
            <a:r>
              <a:rPr lang="en-US" sz="1100" b="1" dirty="0"/>
              <a:t>evening flights</a:t>
            </a:r>
            <a:r>
              <a:rPr lang="en-US" sz="1100" dirty="0"/>
              <a:t> struggle with low completion rates, indicating an opportunity to </a:t>
            </a:r>
            <a:r>
              <a:rPr lang="en-US" sz="1100" b="1" dirty="0"/>
              <a:t>increase morning flight capacity</a:t>
            </a:r>
            <a:r>
              <a:rPr lang="en-US" sz="1100" dirty="0"/>
              <a:t> while offering </a:t>
            </a:r>
            <a:r>
              <a:rPr lang="en-US" sz="1100" b="1" dirty="0"/>
              <a:t>discounts for evening flights</a:t>
            </a:r>
            <a:r>
              <a:rPr lang="en-US" sz="1100" dirty="0"/>
              <a:t> to improve overall booking performance.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CC2A9-9F15-7B32-ADD7-0305C945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93" y="1035002"/>
            <a:ext cx="6077171" cy="40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31278" y="5077310"/>
            <a:ext cx="7028915" cy="1279040"/>
          </a:xfrm>
        </p:spPr>
        <p:txBody>
          <a:bodyPr/>
          <a:lstStyle/>
          <a:p>
            <a:pPr algn="l"/>
            <a:r>
              <a:rPr lang="en-US" sz="1050" dirty="0"/>
              <a:t>Customers who select </a:t>
            </a:r>
            <a:r>
              <a:rPr lang="en-US" sz="1050" b="1" dirty="0"/>
              <a:t>all three services</a:t>
            </a:r>
            <a:r>
              <a:rPr lang="en-US" sz="1050" dirty="0"/>
              <a:t> (extra luggage, seat, meals) have the highest completion rate at </a:t>
            </a:r>
            <a:r>
              <a:rPr lang="en-US" sz="1050" b="1" dirty="0"/>
              <a:t>19%</a:t>
            </a:r>
            <a:r>
              <a:rPr lang="en-US" sz="1050" dirty="0"/>
              <a:t>, compared to </a:t>
            </a:r>
            <a:r>
              <a:rPr lang="en-US" sz="1050" b="1" dirty="0"/>
              <a:t>11%</a:t>
            </a:r>
            <a:r>
              <a:rPr lang="en-US" sz="1050" dirty="0"/>
              <a:t> for those who select none, suggesting that offering </a:t>
            </a:r>
            <a:r>
              <a:rPr lang="en-US" sz="1050" b="1" dirty="0"/>
              <a:t>bundled service packages</a:t>
            </a:r>
            <a:r>
              <a:rPr lang="en-US" sz="1050" dirty="0"/>
              <a:t> could encourage higher commitment and booking completions.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83DE5A03-65A9-F087-50F6-1CBF0C3D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70" y="891541"/>
            <a:ext cx="6820939" cy="42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3565"/>
            <a:ext cx="5094517" cy="296676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872193"/>
            <a:ext cx="4878936" cy="3139971"/>
          </a:xfrm>
        </p:spPr>
        <p:txBody>
          <a:bodyPr/>
          <a:lstStyle/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1" dirty="0">
                <a:effectLst/>
                <a:latin typeface="Calibri" panose="020F0502020204030204" pitchFamily="34" charset="0"/>
              </a:rPr>
              <a:t>Target Last-Minute Bookers</a:t>
            </a:r>
            <a:r>
              <a:rPr lang="en-GB" dirty="0">
                <a:effectLst/>
                <a:latin typeface="Calibri" panose="020F0502020204030204" pitchFamily="34" charset="0"/>
              </a:rPr>
              <a:t>: Run last-minute booking campaigns for customers booking flights within 1 week to capitalize on their high completion rate (17%).</a:t>
            </a: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1" dirty="0">
                <a:effectLst/>
                <a:latin typeface="Calibri" panose="020F0502020204030204" pitchFamily="34" charset="0"/>
              </a:rPr>
              <a:t>Optimize Mobile Experience</a:t>
            </a:r>
            <a:r>
              <a:rPr lang="en-GB" dirty="0">
                <a:effectLst/>
                <a:latin typeface="Calibri" panose="020F0502020204030204" pitchFamily="34" charset="0"/>
              </a:rPr>
              <a:t>: Improve the mobile app or mobile website experience to increase mobile bookings, which currently make up only 8.14% of completed bookings.</a:t>
            </a: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1" dirty="0">
                <a:effectLst/>
                <a:latin typeface="Calibri" panose="020F0502020204030204" pitchFamily="34" charset="0"/>
              </a:rPr>
              <a:t>Incentivize Service Add-ons</a:t>
            </a:r>
            <a:r>
              <a:rPr lang="en-GB" dirty="0">
                <a:effectLst/>
                <a:latin typeface="Calibri" panose="020F0502020204030204" pitchFamily="34" charset="0"/>
              </a:rPr>
              <a:t>: Promote service bundles like extra luggage, preferred seats, and in-flight meals to increase booking completion rates.</a:t>
            </a: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1" dirty="0">
                <a:effectLst/>
                <a:latin typeface="Calibri" panose="020F0502020204030204" pitchFamily="34" charset="0"/>
              </a:rPr>
              <a:t>Optimize Flight Schedules</a:t>
            </a:r>
            <a:r>
              <a:rPr lang="en-GB" dirty="0">
                <a:effectLst/>
                <a:latin typeface="Calibri" panose="020F0502020204030204" pitchFamily="34" charset="0"/>
              </a:rPr>
              <a:t>: Offer discounts or promotions for less popular flight times, especially </a:t>
            </a:r>
            <a:r>
              <a:rPr lang="en-US" b="1" dirty="0">
                <a:effectLst/>
                <a:latin typeface="Calibri" panose="020F0502020204030204" pitchFamily="34" charset="0"/>
              </a:rPr>
              <a:t>evening and late-night flights</a:t>
            </a:r>
            <a:r>
              <a:rPr lang="en-GB" dirty="0"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Placeholder 9" descr="A group of people sitting in an airplane&#10;&#10;Description automatically generated">
            <a:extLst>
              <a:ext uri="{FF2B5EF4-FFF2-40B4-BE49-F238E27FC236}">
                <a16:creationId xmlns:a16="http://schemas.microsoft.com/office/drawing/2014/main" id="{DD5FB50E-B238-83AC-90B6-CEF48C7E40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65" r="2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571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3565"/>
            <a:ext cx="5094517" cy="296676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872193"/>
            <a:ext cx="4878936" cy="4882062"/>
          </a:xfrm>
        </p:spPr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effectLst/>
                <a:latin typeface="Calibri" panose="020F0502020204030204" pitchFamily="34" charset="0"/>
              </a:rPr>
              <a:t>Customer Feedback</a:t>
            </a:r>
            <a:r>
              <a:rPr lang="en-GB" sz="1600" dirty="0">
                <a:effectLst/>
                <a:latin typeface="Calibri" panose="020F0502020204030204" pitchFamily="34" charset="0"/>
              </a:rPr>
              <a:t>: Collect customer feedback on non-completed bookings to understand barriers.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effectLst/>
                <a:latin typeface="Calibri" panose="020F0502020204030204" pitchFamily="34" charset="0"/>
              </a:rPr>
              <a:t>Seasonal Trend Analysis</a:t>
            </a:r>
            <a:r>
              <a:rPr lang="en-GB" sz="1600" dirty="0">
                <a:effectLst/>
                <a:latin typeface="Calibri" panose="020F0502020204030204" pitchFamily="34" charset="0"/>
              </a:rPr>
              <a:t>: Analyse booking trends by season to identify opportunities for targeted marketing campaigns.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effectLst/>
                <a:latin typeface="Calibri" panose="020F0502020204030204" pitchFamily="34" charset="0"/>
              </a:rPr>
              <a:t>Route-Specific Optimization</a:t>
            </a:r>
            <a:r>
              <a:rPr lang="en-GB" sz="1600" dirty="0">
                <a:effectLst/>
                <a:latin typeface="Calibri" panose="020F0502020204030204" pitchFamily="34" charset="0"/>
              </a:rPr>
              <a:t>: Drill down into specific routes to identify those with low completion rates and optimize scheduling or pricing for those routes.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Placeholder 6" descr="A plane on the runway&#10;&#10;Description automatically generated">
            <a:extLst>
              <a:ext uri="{FF2B5EF4-FFF2-40B4-BE49-F238E27FC236}">
                <a16:creationId xmlns:a16="http://schemas.microsoft.com/office/drawing/2014/main" id="{566008D5-557C-C17D-D07F-46841AC038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182" r="24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233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people in a terminal&#10;&#10;Description automatically generated">
            <a:extLst>
              <a:ext uri="{FF2B5EF4-FFF2-40B4-BE49-F238E27FC236}">
                <a16:creationId xmlns:a16="http://schemas.microsoft.com/office/drawing/2014/main" id="{5370B9DB-6CC8-E490-B5ED-A2653731B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58" r="16756" b="-1"/>
          <a:stretch/>
        </p:blipFill>
        <p:spPr>
          <a:xfrm>
            <a:off x="5361215" y="10"/>
            <a:ext cx="6830785" cy="6857990"/>
          </a:xfrm>
          <a:noFill/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630F249-63F4-5550-A976-A9EB5D253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084971E-8A3E-2BBF-3C73-A04A6E89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 anchor="b">
            <a:normAutofit/>
          </a:bodyPr>
          <a:lstStyle/>
          <a:p>
            <a:r>
              <a:rPr lang="en-US" sz="1700"/>
              <a:t>conclusion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3684814" cy="2801597"/>
          </a:xfrm>
        </p:spPr>
        <p:txBody>
          <a:bodyPr>
            <a:normAutofit/>
          </a:bodyPr>
          <a:lstStyle/>
          <a:p>
            <a:pPr rtl="0" font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effectLst/>
              </a:rPr>
              <a:t>By implementing these recommendations, the airline can significantly improve its </a:t>
            </a:r>
            <a:r>
              <a:rPr lang="en-US" b="1" dirty="0">
                <a:effectLst/>
              </a:rPr>
              <a:t>booking completion rate</a:t>
            </a:r>
            <a:r>
              <a:rPr lang="en-GB" dirty="0">
                <a:effectLst/>
              </a:rPr>
              <a:t>, optimize </a:t>
            </a:r>
            <a:r>
              <a:rPr lang="en-US" b="1" dirty="0">
                <a:effectLst/>
              </a:rPr>
              <a:t>flight schedules</a:t>
            </a:r>
            <a:r>
              <a:rPr lang="en-GB" dirty="0">
                <a:effectLst/>
              </a:rPr>
              <a:t>, and better engage with </a:t>
            </a:r>
            <a:r>
              <a:rPr lang="en-US" b="1" dirty="0">
                <a:effectLst/>
              </a:rPr>
              <a:t>mobile customers</a:t>
            </a:r>
            <a:r>
              <a:rPr lang="en-GB" dirty="0">
                <a:effectLst/>
              </a:rPr>
              <a:t>. </a:t>
            </a:r>
          </a:p>
          <a:p>
            <a:pPr rtl="0" font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endParaRPr lang="en-GB" dirty="0"/>
          </a:p>
          <a:p>
            <a:pPr rtl="0" font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effectLst/>
              </a:rPr>
              <a:t>These changes can lead to improved </a:t>
            </a:r>
            <a:r>
              <a:rPr lang="en-US" b="1" dirty="0">
                <a:effectLst/>
              </a:rPr>
              <a:t>operational efficiency</a:t>
            </a:r>
            <a:r>
              <a:rPr lang="en-GB" dirty="0">
                <a:effectLst/>
              </a:rPr>
              <a:t> and </a:t>
            </a:r>
            <a:r>
              <a:rPr lang="en-US" b="1" dirty="0">
                <a:effectLst/>
              </a:rPr>
              <a:t>increased customer satisfaction</a:t>
            </a:r>
            <a:r>
              <a:rPr lang="en-GB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69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381676" cy="2388450"/>
          </a:xfrm>
        </p:spPr>
        <p:txBody>
          <a:bodyPr/>
          <a:lstStyle/>
          <a:p>
            <a:r>
              <a:rPr lang="en-US" dirty="0"/>
              <a:t>Anthony Ofordum​</a:t>
            </a:r>
          </a:p>
          <a:p>
            <a:r>
              <a:rPr lang="en-CA" sz="1200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www.linkedin.com/in/anthony-ofordum/ </a:t>
            </a:r>
            <a:endParaRPr lang="en-CA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Placeholder 8" descr="A group of people walking in a large hall&#10;&#10;Description automatically generated">
            <a:extLst>
              <a:ext uri="{FF2B5EF4-FFF2-40B4-BE49-F238E27FC236}">
                <a16:creationId xmlns:a16="http://schemas.microsoft.com/office/drawing/2014/main" id="{4703FCD7-67D7-6721-AC27-CD95FAE3D9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685" r="12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lane on tarmac">
            <a:extLst>
              <a:ext uri="{FF2B5EF4-FFF2-40B4-BE49-F238E27FC236}">
                <a16:creationId xmlns:a16="http://schemas.microsoft.com/office/drawing/2014/main" id="{9DA878FC-2824-5248-626E-F1C590A055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348" r="25348" b="-1"/>
          <a:stretch/>
        </p:blipFill>
        <p:spPr>
          <a:xfrm>
            <a:off x="5361215" y="10"/>
            <a:ext cx="6830785" cy="6857990"/>
          </a:xfrm>
          <a:noFill/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500" dirty="0"/>
              <a:t>About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 anchor="b">
            <a:normAutofit/>
          </a:bodyPr>
          <a:lstStyle/>
          <a:p>
            <a:r>
              <a:rPr lang="en-US" sz="1700" dirty="0"/>
              <a:t>Agenda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494" y="1553539"/>
            <a:ext cx="3684814" cy="280159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Key Insights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Conclusion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62E4B-072E-4C42-BF51-7B779A04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87" y="698112"/>
            <a:ext cx="9993085" cy="89263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55719757-528E-45B6-B6AF-D44DC695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0" y="1590742"/>
            <a:ext cx="8439150" cy="3026758"/>
          </a:xfrm>
        </p:spPr>
        <p:txBody>
          <a:bodyPr/>
          <a:lstStyle/>
          <a:p>
            <a:r>
              <a:rPr lang="en-US" dirty="0"/>
              <a:t>Objective: To analyze booking behavior, identify factors influencing booking completion rates, and provide recommendations to optimize airline operations and increase revenue.</a:t>
            </a:r>
          </a:p>
          <a:p>
            <a:endParaRPr lang="en-US" dirty="0"/>
          </a:p>
          <a:p>
            <a:r>
              <a:rPr lang="en-US" dirty="0"/>
              <a:t>Data: The dataset consists of 50,000 bookings with 7,000 completed bookings, 43,000 non-completed bookings, and a 15% overall completion rate.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63964-2F08-4E8B-9052-782B5D41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04BB0-DB84-4BBE-9370-8BA7BC2C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9336" y="681383"/>
            <a:ext cx="5094517" cy="29619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9336" y="1529065"/>
            <a:ext cx="5583719" cy="3929625"/>
          </a:xfrm>
        </p:spPr>
        <p:txBody>
          <a:bodyPr/>
          <a:lstStyle/>
          <a:p>
            <a:r>
              <a:rPr lang="en-US" dirty="0"/>
              <a:t>The airline faces a low booking completion rate of 15%, indicating that a large portion of customers are not completing their bookings.</a:t>
            </a:r>
          </a:p>
          <a:p>
            <a:endParaRPr lang="en-US" dirty="0"/>
          </a:p>
          <a:p>
            <a:r>
              <a:rPr lang="en-US" dirty="0"/>
              <a:t>The goal is to: Identify key factors that lead to booking completion. </a:t>
            </a:r>
          </a:p>
          <a:p>
            <a:endParaRPr lang="en-US" dirty="0"/>
          </a:p>
          <a:p>
            <a:r>
              <a:rPr lang="en-US" dirty="0"/>
              <a:t>Provide actionable insights to improve customer engagement and increase completed bookings.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" name="Picture Placeholder 29" descr="A group of people sitting in an airplane&#10;&#10;Description automatically generated">
            <a:extLst>
              <a:ext uri="{FF2B5EF4-FFF2-40B4-BE49-F238E27FC236}">
                <a16:creationId xmlns:a16="http://schemas.microsoft.com/office/drawing/2014/main" id="{1C952E10-38D5-C302-6692-C1E0402A4E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498" r="30498"/>
          <a:stretch>
            <a:fillRect/>
          </a:stretch>
        </p:blipFill>
        <p:spPr>
          <a:xfrm>
            <a:off x="0" y="0"/>
            <a:ext cx="4210050" cy="6858000"/>
          </a:xfrm>
        </p:spPr>
      </p:pic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E0B25-9588-4271-A8DA-E4AC328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21539-2ADC-4125-B89B-AA8D8D1B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F31A41E-8202-40FC-B2C6-C7EB5EDA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976" y="1588068"/>
            <a:ext cx="4386945" cy="1006199"/>
          </a:xfrm>
        </p:spPr>
        <p:txBody>
          <a:bodyPr/>
          <a:lstStyle/>
          <a:p>
            <a:r>
              <a:rPr lang="en-US" dirty="0"/>
              <a:t>Sourced dataset detailing booking completion status, lead time (time between booking and flight), sales channel, customer preferences, and length of stay.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AABD7E-46EF-4DB8-A2F5-BB80528CD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699" y="1248084"/>
            <a:ext cx="4386945" cy="464399"/>
          </a:xfrm>
        </p:spPr>
        <p:txBody>
          <a:bodyPr/>
          <a:lstStyle/>
          <a:p>
            <a:r>
              <a:rPr lang="en-US" dirty="0"/>
              <a:t>Data gathering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976" y="237632"/>
            <a:ext cx="4386945" cy="639955"/>
          </a:xfrm>
        </p:spPr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82BE7B0-1CCA-4BF0-98DC-456A6AB8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66" y="3179865"/>
            <a:ext cx="4386945" cy="464399"/>
          </a:xfrm>
        </p:spPr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766364-83B6-44A6-8415-121DAAD8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466" y="3475638"/>
            <a:ext cx="4386758" cy="521616"/>
          </a:xfrm>
        </p:spPr>
        <p:txBody>
          <a:bodyPr/>
          <a:lstStyle/>
          <a:p>
            <a:r>
              <a:rPr lang="en-US" dirty="0"/>
              <a:t>Categorization of data for analysis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70AE34-A728-49BD-95CB-82DDDCF64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2466" y="4256355"/>
            <a:ext cx="4386945" cy="464399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670BB3-7936-47E7-A284-3C1A76A4C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466" y="4631659"/>
            <a:ext cx="4386758" cy="1006475"/>
          </a:xfrm>
        </p:spPr>
        <p:txBody>
          <a:bodyPr/>
          <a:lstStyle/>
          <a:p>
            <a:r>
              <a:rPr lang="en-US" dirty="0"/>
              <a:t>Used Power BI to create interactive dashboards showing booking patterns, completion rates, and customer preferences.</a:t>
            </a:r>
          </a:p>
        </p:txBody>
      </p:sp>
      <p:pic>
        <p:nvPicPr>
          <p:cNvPr id="8" name="Picture Placeholder 7" descr="A plane on a runway at night&#10;&#10;Description automatically generated">
            <a:extLst>
              <a:ext uri="{FF2B5EF4-FFF2-40B4-BE49-F238E27FC236}">
                <a16:creationId xmlns:a16="http://schemas.microsoft.com/office/drawing/2014/main" id="{F89C9F49-35CB-9CA2-1D14-20C9151DD6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69" r="24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893045"/>
            <a:ext cx="5094517" cy="296676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590040"/>
            <a:ext cx="4878936" cy="3139971"/>
          </a:xfrm>
        </p:spPr>
        <p:txBody>
          <a:bodyPr/>
          <a:lstStyle/>
          <a:p>
            <a:r>
              <a:rPr lang="en-US" dirty="0"/>
              <a:t>Tools Used: Power BI for data analysis and visualization.</a:t>
            </a:r>
          </a:p>
          <a:p>
            <a:endParaRPr lang="en-US" dirty="0"/>
          </a:p>
          <a:p>
            <a:r>
              <a:rPr lang="en-US" dirty="0"/>
              <a:t>Key Metrics Analyzed: </a:t>
            </a:r>
          </a:p>
          <a:p>
            <a:endParaRPr lang="en-US" dirty="0"/>
          </a:p>
          <a:p>
            <a:r>
              <a:rPr lang="en-US" dirty="0"/>
              <a:t>Booking completion rates by lead time, flight time, sales channels, service preferences, and length of stay.</a:t>
            </a:r>
          </a:p>
          <a:p>
            <a:endParaRPr lang="en-US" dirty="0"/>
          </a:p>
          <a:p>
            <a:r>
              <a:rPr lang="en-US" dirty="0"/>
              <a:t>Data Sources: Customer booking data (50,000 records).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2" name="Picture Placeholder 31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9DDC74BA-B9E8-ED3B-24F7-86C167975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162" r="241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9212" y="1010542"/>
            <a:ext cx="4383992" cy="2418458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sz="1600" dirty="0"/>
              <a:t>Lead Time: Bookings made within 1 week of the flight have the highest completion rate (17%).</a:t>
            </a:r>
          </a:p>
          <a:p>
            <a:pPr marL="342900" indent="-342900" algn="l">
              <a:buAutoNum type="arabicPeriod"/>
            </a:pPr>
            <a:r>
              <a:rPr lang="en-US" sz="1600" dirty="0"/>
              <a:t>Length of Stay: Longer stays (more than 1 year) show a 26% completion rate, while shorter stays (1 week or less) still have a solid 19% completion rate.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Picture 18" descr="A magnifying glass and graph&#10;&#10;Description automatically generated">
            <a:extLst>
              <a:ext uri="{FF2B5EF4-FFF2-40B4-BE49-F238E27FC236}">
                <a16:creationId xmlns:a16="http://schemas.microsoft.com/office/drawing/2014/main" id="{89B7758A-DF61-8091-0B6E-3D60B920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0873" y="1133763"/>
            <a:ext cx="6543964" cy="32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8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3395" y="1133763"/>
            <a:ext cx="4383992" cy="2418458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sz="1600" dirty="0"/>
              <a:t>Sales Channel: Internet is the dominant channel with 91.86% of completed bookings, compared to Mobile at 8.14%.</a:t>
            </a:r>
          </a:p>
          <a:p>
            <a:pPr marL="342900" indent="-342900" algn="l">
              <a:buAutoNum type="arabicPeriod"/>
            </a:pPr>
            <a:r>
              <a:rPr lang="en-US" sz="1600" dirty="0"/>
              <a:t>Flight Time: Morning flights (6:00 AM to 11:59 AM) have the highest total bookings (18.7K), while evening flights (6:00 PM to 11:59 PM) have the lowest completion rates.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" name="Picture 18" descr="A magnifying glass and graph&#10;&#10;Description automatically generated">
            <a:extLst>
              <a:ext uri="{FF2B5EF4-FFF2-40B4-BE49-F238E27FC236}">
                <a16:creationId xmlns:a16="http://schemas.microsoft.com/office/drawing/2014/main" id="{89B7758A-DF61-8091-0B6E-3D60B920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0873" y="1133763"/>
            <a:ext cx="6543964" cy="32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33" y="231858"/>
            <a:ext cx="4026494" cy="648359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31278" y="5077310"/>
            <a:ext cx="7028915" cy="1279040"/>
          </a:xfrm>
        </p:spPr>
        <p:txBody>
          <a:bodyPr/>
          <a:lstStyle/>
          <a:p>
            <a:pPr algn="l"/>
            <a:r>
              <a:rPr lang="en-US" sz="1400" dirty="0"/>
              <a:t>Bookings made within </a:t>
            </a:r>
            <a:r>
              <a:rPr lang="en-US" sz="1400" b="1" dirty="0">
                <a:solidFill>
                  <a:srgbClr val="002060"/>
                </a:solidFill>
              </a:rPr>
              <a:t>1 week </a:t>
            </a:r>
            <a:r>
              <a:rPr lang="en-US" sz="1400" dirty="0"/>
              <a:t>of the flight have the highest completion rate of 17%, suggesting that focusing on last-minute marketing campaigns could help capture more high-conversion bookings.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4C65-8AB8-4E0B-B64B-D914BE2C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03EB-37A0-4C77-AD21-AD529D4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813BF693-7F39-372F-A388-71A7438C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35" y="880217"/>
            <a:ext cx="8886999" cy="44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718</TotalTime>
  <Words>814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Calibri</vt:lpstr>
      <vt:lpstr>Courier New</vt:lpstr>
      <vt:lpstr>Kunstler Script</vt:lpstr>
      <vt:lpstr>Office Theme</vt:lpstr>
      <vt:lpstr>Airline Customer Booking Analysis</vt:lpstr>
      <vt:lpstr>Agenda</vt:lpstr>
      <vt:lpstr>introduction</vt:lpstr>
      <vt:lpstr>Problem statement</vt:lpstr>
      <vt:lpstr>Data process</vt:lpstr>
      <vt:lpstr>methodology</vt:lpstr>
      <vt:lpstr>Key Insights</vt:lpstr>
      <vt:lpstr>Key Insights</vt:lpstr>
      <vt:lpstr>Key Insights</vt:lpstr>
      <vt:lpstr>Key Insights</vt:lpstr>
      <vt:lpstr>Key Insights</vt:lpstr>
      <vt:lpstr>Key Insights</vt:lpstr>
      <vt:lpstr>Key Insights</vt:lpstr>
      <vt:lpstr>recommendation</vt:lpstr>
      <vt:lpstr>What’s next?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Ofordum</dc:creator>
  <cp:lastModifiedBy>Anthony Ofordum</cp:lastModifiedBy>
  <cp:revision>2</cp:revision>
  <dcterms:created xsi:type="dcterms:W3CDTF">2024-10-05T01:35:42Z</dcterms:created>
  <dcterms:modified xsi:type="dcterms:W3CDTF">2024-10-05T13:33:50Z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